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69" r:id="rId2"/>
    <p:sldId id="270" r:id="rId3"/>
    <p:sldId id="271" r:id="rId4"/>
    <p:sldId id="272" r:id="rId5"/>
    <p:sldId id="273" r:id="rId6"/>
    <p:sldId id="274" r:id="rId7"/>
    <p:sldId id="275" r:id="rId8"/>
    <p:sldId id="276" r:id="rId9"/>
  </p:sldIdLst>
  <p:sldSz cx="9144000" cy="5143500" type="screen16x9"/>
  <p:notesSz cx="6858000" cy="9144000"/>
  <p:embeddedFontLst>
    <p:embeddedFont>
      <p:font typeface="Old Standard TT" panose="020B0604020202020204" charset="0"/>
      <p:regular r:id="rId11"/>
      <p:bold r:id="rId12"/>
      <p: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774556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91a3a2d76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91a3a2d76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Here are</a:t>
            </a:r>
            <a:r>
              <a:rPr lang="en-US" baseline="0" dirty="0" smtClean="0"/>
              <a:t> two maps</a:t>
            </a:r>
            <a:r>
              <a:rPr lang="en-US" dirty="0" smtClean="0"/>
              <a:t> to show you where Taiwan is</a:t>
            </a:r>
            <a:endParaRPr dirty="0"/>
          </a:p>
        </p:txBody>
      </p:sp>
    </p:spTree>
    <p:extLst>
      <p:ext uri="{BB962C8B-B14F-4D97-AF65-F5344CB8AC3E}">
        <p14:creationId xmlns:p14="http://schemas.microsoft.com/office/powerpoint/2010/main" val="241200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93a56b9f5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93a56b9f5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There</a:t>
            </a:r>
            <a:r>
              <a:rPr lang="en" baseline="0" dirty="0" smtClean="0"/>
              <a:t> was a civil war in China in the 30’s and 40’s, which was</a:t>
            </a:r>
            <a:r>
              <a:rPr lang="en" dirty="0" smtClean="0"/>
              <a:t> </a:t>
            </a:r>
            <a:r>
              <a:rPr lang="en" dirty="0"/>
              <a:t>the opposition between Mao Zedong and Jiang </a:t>
            </a:r>
            <a:r>
              <a:rPr lang="en" dirty="0" smtClean="0"/>
              <a:t>Jieshi, </a:t>
            </a:r>
            <a:r>
              <a:rPr lang="en" dirty="0"/>
              <a:t>then Mao became the leader of Mainland China until 1976 when he passed away. On the other hand, Jiang Jieshi moved his 2 million soldiers and civilians to Taiwan in 1949, since then he became the leader in Taiwan until 1975 when he passed away.  </a:t>
            </a:r>
            <a:endParaRPr dirty="0"/>
          </a:p>
        </p:txBody>
      </p:sp>
    </p:spTree>
    <p:extLst>
      <p:ext uri="{BB962C8B-B14F-4D97-AF65-F5344CB8AC3E}">
        <p14:creationId xmlns:p14="http://schemas.microsoft.com/office/powerpoint/2010/main" val="163628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92ae3e2f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92ae3e2f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Jiang Jieshi and his wife Song Meiling launched Taiwan on the path of economic modernization, later Jiang Jieshi’s son Jiang Jingguo continued the  development by carrying out land reform and promoting the “</a:t>
            </a:r>
            <a:r>
              <a:rPr lang="en" dirty="0">
                <a:solidFill>
                  <a:schemeClr val="dk1"/>
                </a:solidFill>
                <a:highlight>
                  <a:schemeClr val="lt1"/>
                </a:highlight>
              </a:rPr>
              <a:t>Ten Major Construction Projects</a:t>
            </a:r>
            <a:r>
              <a:rPr lang="en" dirty="0"/>
              <a:t>” which helped Taiwan </a:t>
            </a:r>
            <a:r>
              <a:rPr lang="en" dirty="0">
                <a:solidFill>
                  <a:schemeClr val="dk1"/>
                </a:solidFill>
                <a:highlight>
                  <a:schemeClr val="lt1"/>
                </a:highlight>
              </a:rPr>
              <a:t>economic globalization</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78742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93a56b9f5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93a56b9f5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highlight>
                  <a:srgbClr val="FFFFFF"/>
                </a:highlight>
              </a:rPr>
              <a:t>Here’s the Map of the Ten Major Construction Projects, most of the projects started in 1974 and completed in 1979</a:t>
            </a:r>
            <a:endParaRPr sz="1200" dirty="0">
              <a:solidFill>
                <a:schemeClr val="dk1"/>
              </a:solidFill>
              <a:highlight>
                <a:srgbClr val="FFFFFF"/>
              </a:highligh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955609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a621b003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a621b003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Taipei 101, located in my hometown Taipei, is the tallest building in Taiwan  </a:t>
            </a:r>
            <a:r>
              <a:rPr lang="en" dirty="0">
                <a:solidFill>
                  <a:schemeClr val="dk1"/>
                </a:solidFill>
              </a:rPr>
              <a:t>(it was the world’s tallest building from 2004-2010) </a:t>
            </a:r>
            <a:r>
              <a:rPr lang="en" dirty="0"/>
              <a:t>These beautiful pictures show Taipei 101 during the day and the night </a:t>
            </a:r>
            <a:endParaRPr dirty="0"/>
          </a:p>
        </p:txBody>
      </p:sp>
    </p:spTree>
    <p:extLst>
      <p:ext uri="{BB962C8B-B14F-4D97-AF65-F5344CB8AC3E}">
        <p14:creationId xmlns:p14="http://schemas.microsoft.com/office/powerpoint/2010/main" val="92253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92ae3e2f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92ae3e2f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One more picture to show you Taiwan’s modernization, The World Trade Center in Taipei, I had the privilege to work there for a year when I was in </a:t>
            </a:r>
            <a:r>
              <a:rPr lang="en" dirty="0" smtClean="0"/>
              <a:t>college (1990). </a:t>
            </a:r>
            <a:endParaRPr dirty="0"/>
          </a:p>
        </p:txBody>
      </p:sp>
    </p:spTree>
    <p:extLst>
      <p:ext uri="{BB962C8B-B14F-4D97-AF65-F5344CB8AC3E}">
        <p14:creationId xmlns:p14="http://schemas.microsoft.com/office/powerpoint/2010/main" val="238119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www.ncbi.nlm.nih.gov/pmc/articles/PMC3960712/"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mK9Bt1xcnY" TargetMode="External"/><Relationship Id="rId2" Type="http://schemas.openxmlformats.org/officeDocument/2006/relationships/hyperlink" Target="https://www.youtube.com/watch?v=XjqD_9ScTlA"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0" y="0"/>
            <a:ext cx="96342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Chiang Kai-Shek (Jiang Jieshi) and His Family in Taiwan</a:t>
            </a:r>
            <a:endParaRPr sz="2800"/>
          </a:p>
        </p:txBody>
      </p:sp>
      <p:sp>
        <p:nvSpPr>
          <p:cNvPr id="152" name="Google Shape;152;p2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200"/>
          </a:p>
          <a:p>
            <a:pPr marL="0" lvl="0" indent="0" algn="l" rtl="0">
              <a:spcBef>
                <a:spcPts val="1600"/>
              </a:spcBef>
              <a:spcAft>
                <a:spcPts val="0"/>
              </a:spcAft>
              <a:buNone/>
            </a:pPr>
            <a:endParaRPr sz="2200"/>
          </a:p>
          <a:p>
            <a:pPr marL="0" lvl="0" indent="0" algn="l" rtl="0">
              <a:spcBef>
                <a:spcPts val="1600"/>
              </a:spcBef>
              <a:spcAft>
                <a:spcPts val="1600"/>
              </a:spcAft>
              <a:buNone/>
            </a:pPr>
            <a:r>
              <a:rPr lang="en" sz="2200"/>
              <a:t> </a:t>
            </a:r>
            <a:endParaRPr sz="2200"/>
          </a:p>
        </p:txBody>
      </p:sp>
      <p:pic>
        <p:nvPicPr>
          <p:cNvPr id="153" name="Google Shape;153;p26"/>
          <p:cNvPicPr preferRelativeResize="0"/>
          <p:nvPr/>
        </p:nvPicPr>
        <p:blipFill>
          <a:blip r:embed="rId3">
            <a:alphaModFix/>
          </a:blip>
          <a:stretch>
            <a:fillRect/>
          </a:stretch>
        </p:blipFill>
        <p:spPr>
          <a:xfrm>
            <a:off x="4746565" y="882895"/>
            <a:ext cx="4397435" cy="3822669"/>
          </a:xfrm>
          <a:prstGeom prst="rect">
            <a:avLst/>
          </a:prstGeom>
          <a:noFill/>
          <a:ln>
            <a:noFill/>
          </a:ln>
        </p:spPr>
      </p:pic>
      <p:pic>
        <p:nvPicPr>
          <p:cNvPr id="1026" name="Picture 2" descr="Taiwan Map and Satellit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12" y="939743"/>
            <a:ext cx="4900677" cy="3708972"/>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6;p29"/>
          <p:cNvSpPr txBox="1"/>
          <p:nvPr/>
        </p:nvSpPr>
        <p:spPr>
          <a:xfrm>
            <a:off x="-10274" y="4582009"/>
            <a:ext cx="3000000" cy="43729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smtClean="0">
                <a:solidFill>
                  <a:schemeClr val="dk1"/>
                </a:solidFill>
                <a:highlight>
                  <a:schemeClr val="lt1"/>
                </a:highlight>
              </a:rPr>
              <a:t>*</a:t>
            </a:r>
            <a:r>
              <a:rPr lang="en" dirty="0" smtClean="0">
                <a:solidFill>
                  <a:schemeClr val="dk1"/>
                </a:solidFill>
                <a:highlight>
                  <a:schemeClr val="lt1"/>
                </a:highlight>
              </a:rPr>
              <a:t>maps are from Geology.com</a:t>
            </a:r>
            <a:r>
              <a:rPr lang="en" sz="1800" dirty="0" smtClean="0">
                <a:solidFill>
                  <a:schemeClr val="dk1"/>
                </a:solidFill>
                <a:highlight>
                  <a:schemeClr val="lt1"/>
                </a:highlight>
              </a:rPr>
              <a:t> </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7"/>
          <p:cNvPicPr preferRelativeResize="0"/>
          <p:nvPr/>
        </p:nvPicPr>
        <p:blipFill>
          <a:blip r:embed="rId3">
            <a:alphaModFix/>
          </a:blip>
          <a:stretch>
            <a:fillRect/>
          </a:stretch>
        </p:blipFill>
        <p:spPr>
          <a:xfrm>
            <a:off x="-201950" y="980424"/>
            <a:ext cx="4773951" cy="3182650"/>
          </a:xfrm>
          <a:prstGeom prst="rect">
            <a:avLst/>
          </a:prstGeom>
          <a:noFill/>
          <a:ln>
            <a:noFill/>
          </a:ln>
        </p:spPr>
      </p:pic>
      <p:pic>
        <p:nvPicPr>
          <p:cNvPr id="159" name="Google Shape;159;p27"/>
          <p:cNvPicPr preferRelativeResize="0"/>
          <p:nvPr/>
        </p:nvPicPr>
        <p:blipFill>
          <a:blip r:embed="rId4">
            <a:alphaModFix/>
          </a:blip>
          <a:stretch>
            <a:fillRect/>
          </a:stretch>
        </p:blipFill>
        <p:spPr>
          <a:xfrm>
            <a:off x="2476072" y="1491363"/>
            <a:ext cx="1715788" cy="2160800"/>
          </a:xfrm>
          <a:prstGeom prst="rect">
            <a:avLst/>
          </a:prstGeom>
          <a:noFill/>
          <a:ln>
            <a:noFill/>
          </a:ln>
        </p:spPr>
      </p:pic>
      <p:pic>
        <p:nvPicPr>
          <p:cNvPr id="160" name="Google Shape;160;p27"/>
          <p:cNvPicPr preferRelativeResize="0"/>
          <p:nvPr/>
        </p:nvPicPr>
        <p:blipFill>
          <a:blip r:embed="rId5">
            <a:alphaModFix/>
          </a:blip>
          <a:stretch>
            <a:fillRect/>
          </a:stretch>
        </p:blipFill>
        <p:spPr>
          <a:xfrm>
            <a:off x="4905175" y="1007033"/>
            <a:ext cx="4695300" cy="3129417"/>
          </a:xfrm>
          <a:prstGeom prst="rect">
            <a:avLst/>
          </a:prstGeom>
          <a:noFill/>
          <a:ln>
            <a:noFill/>
          </a:ln>
        </p:spPr>
      </p:pic>
      <p:pic>
        <p:nvPicPr>
          <p:cNvPr id="161" name="Google Shape;161;p27"/>
          <p:cNvPicPr preferRelativeResize="0"/>
          <p:nvPr/>
        </p:nvPicPr>
        <p:blipFill>
          <a:blip r:embed="rId6">
            <a:alphaModFix/>
          </a:blip>
          <a:stretch>
            <a:fillRect/>
          </a:stretch>
        </p:blipFill>
        <p:spPr>
          <a:xfrm>
            <a:off x="7623755" y="1491363"/>
            <a:ext cx="1627750" cy="2160800"/>
          </a:xfrm>
          <a:prstGeom prst="rect">
            <a:avLst/>
          </a:prstGeom>
          <a:noFill/>
          <a:ln>
            <a:noFill/>
          </a:ln>
        </p:spPr>
      </p:pic>
      <p:sp>
        <p:nvSpPr>
          <p:cNvPr id="2" name="Rectangle 1"/>
          <p:cNvSpPr/>
          <p:nvPr/>
        </p:nvSpPr>
        <p:spPr>
          <a:xfrm>
            <a:off x="318499" y="4489347"/>
            <a:ext cx="2954655" cy="383823"/>
          </a:xfrm>
          <a:prstGeom prst="rect">
            <a:avLst/>
          </a:prstGeom>
        </p:spPr>
        <p:txBody>
          <a:bodyPr wrap="none">
            <a:spAutoFit/>
          </a:bodyPr>
          <a:lstStyle/>
          <a:p>
            <a:pPr lvl="0">
              <a:lnSpc>
                <a:spcPct val="115000"/>
              </a:lnSpc>
            </a:pPr>
            <a:r>
              <a:rPr lang="en-US" sz="1800" dirty="0">
                <a:solidFill>
                  <a:schemeClr val="dk1"/>
                </a:solidFill>
                <a:highlight>
                  <a:schemeClr val="lt1"/>
                </a:highlight>
              </a:rPr>
              <a:t>*</a:t>
            </a:r>
            <a:r>
              <a:rPr lang="en-US" dirty="0">
                <a:solidFill>
                  <a:schemeClr val="dk1"/>
                </a:solidFill>
                <a:highlight>
                  <a:schemeClr val="lt1"/>
                </a:highlight>
              </a:rPr>
              <a:t>Pictures are from Google images</a:t>
            </a:r>
            <a:r>
              <a:rPr lang="en-US" sz="1800" dirty="0">
                <a:solidFill>
                  <a:schemeClr val="dk1"/>
                </a:solidFill>
                <a:highlight>
                  <a:schemeClr val="lt1"/>
                </a:highlight>
              </a:rPr>
              <a:t> </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8"/>
          <p:cNvPicPr preferRelativeResize="0"/>
          <p:nvPr/>
        </p:nvPicPr>
        <p:blipFill>
          <a:blip r:embed="rId3">
            <a:alphaModFix/>
          </a:blip>
          <a:stretch>
            <a:fillRect/>
          </a:stretch>
        </p:blipFill>
        <p:spPr>
          <a:xfrm>
            <a:off x="152400" y="152400"/>
            <a:ext cx="3443542" cy="4838700"/>
          </a:xfrm>
          <a:prstGeom prst="rect">
            <a:avLst/>
          </a:prstGeom>
          <a:noFill/>
          <a:ln>
            <a:noFill/>
          </a:ln>
        </p:spPr>
      </p:pic>
      <p:pic>
        <p:nvPicPr>
          <p:cNvPr id="167" name="Google Shape;167;p28"/>
          <p:cNvPicPr preferRelativeResize="0"/>
          <p:nvPr/>
        </p:nvPicPr>
        <p:blipFill>
          <a:blip r:embed="rId4">
            <a:alphaModFix/>
          </a:blip>
          <a:stretch>
            <a:fillRect/>
          </a:stretch>
        </p:blipFill>
        <p:spPr>
          <a:xfrm>
            <a:off x="3838750" y="683088"/>
            <a:ext cx="5305251" cy="3777325"/>
          </a:xfrm>
          <a:prstGeom prst="rect">
            <a:avLst/>
          </a:prstGeom>
          <a:noFill/>
          <a:ln>
            <a:noFill/>
          </a:ln>
        </p:spPr>
      </p:pic>
      <p:sp>
        <p:nvSpPr>
          <p:cNvPr id="4" name="Google Shape;176;p29"/>
          <p:cNvSpPr txBox="1"/>
          <p:nvPr/>
        </p:nvSpPr>
        <p:spPr>
          <a:xfrm>
            <a:off x="4072894" y="4628100"/>
            <a:ext cx="3000000" cy="72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smtClean="0">
                <a:solidFill>
                  <a:schemeClr val="dk1"/>
                </a:solidFill>
                <a:highlight>
                  <a:schemeClr val="lt1"/>
                </a:highlight>
              </a:rPr>
              <a:t>*</a:t>
            </a:r>
            <a:r>
              <a:rPr lang="en" dirty="0" smtClean="0">
                <a:solidFill>
                  <a:schemeClr val="dk1"/>
                </a:solidFill>
                <a:highlight>
                  <a:schemeClr val="lt1"/>
                </a:highlight>
              </a:rPr>
              <a:t>Pictures are from Google images</a:t>
            </a:r>
            <a:r>
              <a:rPr lang="en" sz="1800" dirty="0" smtClean="0">
                <a:solidFill>
                  <a:schemeClr val="dk1"/>
                </a:solidFill>
                <a:highlight>
                  <a:schemeClr val="lt1"/>
                </a:highlight>
              </a:rPr>
              <a:t> </a:t>
            </a: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9"/>
          <p:cNvPicPr preferRelativeResize="0"/>
          <p:nvPr/>
        </p:nvPicPr>
        <p:blipFill>
          <a:blip r:embed="rId3">
            <a:alphaModFix/>
          </a:blip>
          <a:stretch>
            <a:fillRect/>
          </a:stretch>
        </p:blipFill>
        <p:spPr>
          <a:xfrm>
            <a:off x="2695100" y="604325"/>
            <a:ext cx="3653824" cy="4232600"/>
          </a:xfrm>
          <a:prstGeom prst="rect">
            <a:avLst/>
          </a:prstGeom>
          <a:noFill/>
          <a:ln>
            <a:noFill/>
          </a:ln>
        </p:spPr>
      </p:pic>
      <p:sp>
        <p:nvSpPr>
          <p:cNvPr id="173" name="Google Shape;173;p29"/>
          <p:cNvSpPr txBox="1"/>
          <p:nvPr/>
        </p:nvSpPr>
        <p:spPr>
          <a:xfrm>
            <a:off x="52450" y="350025"/>
            <a:ext cx="4650000" cy="72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highlight>
                  <a:schemeClr val="lt1"/>
                </a:highlight>
              </a:rPr>
              <a:t>*National Highway </a:t>
            </a:r>
            <a:endParaRPr sz="1800"/>
          </a:p>
        </p:txBody>
      </p:sp>
      <p:sp>
        <p:nvSpPr>
          <p:cNvPr id="174" name="Google Shape;174;p29"/>
          <p:cNvSpPr txBox="1"/>
          <p:nvPr/>
        </p:nvSpPr>
        <p:spPr>
          <a:xfrm>
            <a:off x="420850" y="74350"/>
            <a:ext cx="3783900" cy="72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highlight>
                  <a:schemeClr val="lt1"/>
                </a:highlight>
              </a:rPr>
              <a:t>*International Airport</a:t>
            </a:r>
            <a:endParaRPr sz="1800"/>
          </a:p>
        </p:txBody>
      </p:sp>
      <p:sp>
        <p:nvSpPr>
          <p:cNvPr id="175" name="Google Shape;175;p29"/>
          <p:cNvSpPr txBox="1"/>
          <p:nvPr/>
        </p:nvSpPr>
        <p:spPr>
          <a:xfrm>
            <a:off x="52450" y="1731150"/>
            <a:ext cx="4520700" cy="139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highlight>
                  <a:schemeClr val="lt1"/>
                </a:highlight>
              </a:rPr>
              <a:t>*Electrification of  </a:t>
            </a:r>
            <a:endParaRPr sz="1800">
              <a:solidFill>
                <a:schemeClr val="dk1"/>
              </a:solidFill>
              <a:highlight>
                <a:schemeClr val="lt1"/>
              </a:highlight>
            </a:endParaRPr>
          </a:p>
          <a:p>
            <a:pPr marL="0" lvl="0" indent="0" algn="l" rtl="0">
              <a:lnSpc>
                <a:spcPct val="115000"/>
              </a:lnSpc>
              <a:spcBef>
                <a:spcPts val="0"/>
              </a:spcBef>
              <a:spcAft>
                <a:spcPts val="0"/>
              </a:spcAft>
              <a:buNone/>
            </a:pPr>
            <a:r>
              <a:rPr lang="en" sz="1800">
                <a:solidFill>
                  <a:schemeClr val="dk1"/>
                </a:solidFill>
                <a:highlight>
                  <a:schemeClr val="lt1"/>
                </a:highlight>
              </a:rPr>
              <a:t> Western Line Railway</a:t>
            </a:r>
            <a:endParaRPr sz="1800"/>
          </a:p>
        </p:txBody>
      </p:sp>
      <p:sp>
        <p:nvSpPr>
          <p:cNvPr id="176" name="Google Shape;176;p29"/>
          <p:cNvSpPr txBox="1"/>
          <p:nvPr/>
        </p:nvSpPr>
        <p:spPr>
          <a:xfrm>
            <a:off x="52450" y="1076025"/>
            <a:ext cx="3000000" cy="72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chemeClr val="dk1"/>
                </a:solidFill>
                <a:highlight>
                  <a:schemeClr val="lt1"/>
                </a:highlight>
              </a:rPr>
              <a:t>*Taichung Port </a:t>
            </a:r>
            <a:endParaRPr sz="1800" dirty="0"/>
          </a:p>
        </p:txBody>
      </p:sp>
      <p:sp>
        <p:nvSpPr>
          <p:cNvPr id="177" name="Google Shape;177;p29"/>
          <p:cNvSpPr txBox="1"/>
          <p:nvPr/>
        </p:nvSpPr>
        <p:spPr>
          <a:xfrm>
            <a:off x="52450" y="2992250"/>
            <a:ext cx="4650000" cy="106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highlight>
                  <a:schemeClr val="lt1"/>
                </a:highlight>
              </a:rPr>
              <a:t>*Shipbuilding Corporation</a:t>
            </a:r>
            <a:endParaRPr sz="1800"/>
          </a:p>
        </p:txBody>
      </p:sp>
      <p:sp>
        <p:nvSpPr>
          <p:cNvPr id="178" name="Google Shape;178;p29"/>
          <p:cNvSpPr txBox="1"/>
          <p:nvPr/>
        </p:nvSpPr>
        <p:spPr>
          <a:xfrm>
            <a:off x="52450" y="3666325"/>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highlight>
                  <a:schemeClr val="lt1"/>
                </a:highlight>
              </a:rPr>
              <a:t>*Steel Factory </a:t>
            </a:r>
            <a:endParaRPr sz="1800"/>
          </a:p>
        </p:txBody>
      </p:sp>
      <p:sp>
        <p:nvSpPr>
          <p:cNvPr id="179" name="Google Shape;179;p29"/>
          <p:cNvSpPr txBox="1"/>
          <p:nvPr/>
        </p:nvSpPr>
        <p:spPr>
          <a:xfrm>
            <a:off x="0" y="4054250"/>
            <a:ext cx="3783900" cy="124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highlight>
                  <a:schemeClr val="lt1"/>
                </a:highlight>
              </a:rPr>
              <a:t>*Oil Refinery and  </a:t>
            </a:r>
            <a:endParaRPr sz="1800">
              <a:solidFill>
                <a:schemeClr val="dk1"/>
              </a:solidFill>
              <a:highlight>
                <a:schemeClr val="lt1"/>
              </a:highlight>
            </a:endParaRPr>
          </a:p>
          <a:p>
            <a:pPr marL="0" lvl="0" indent="0" algn="l" rtl="0">
              <a:lnSpc>
                <a:spcPct val="115000"/>
              </a:lnSpc>
              <a:spcBef>
                <a:spcPts val="0"/>
              </a:spcBef>
              <a:spcAft>
                <a:spcPts val="0"/>
              </a:spcAft>
              <a:buNone/>
            </a:pPr>
            <a:r>
              <a:rPr lang="en" sz="1800">
                <a:solidFill>
                  <a:schemeClr val="dk1"/>
                </a:solidFill>
                <a:highlight>
                  <a:schemeClr val="lt1"/>
                </a:highlight>
              </a:rPr>
              <a:t>  Industrial Park </a:t>
            </a:r>
            <a:endParaRPr sz="1800"/>
          </a:p>
        </p:txBody>
      </p:sp>
      <p:sp>
        <p:nvSpPr>
          <p:cNvPr id="180" name="Google Shape;180;p29"/>
          <p:cNvSpPr txBox="1"/>
          <p:nvPr/>
        </p:nvSpPr>
        <p:spPr>
          <a:xfrm>
            <a:off x="6078225" y="249000"/>
            <a:ext cx="4171800" cy="72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300">
                <a:solidFill>
                  <a:schemeClr val="dk1"/>
                </a:solidFill>
                <a:highlight>
                  <a:schemeClr val="lt1"/>
                </a:highlight>
              </a:rPr>
              <a:t>*Nuclear Power Plant </a:t>
            </a:r>
            <a:endParaRPr sz="2500"/>
          </a:p>
        </p:txBody>
      </p:sp>
      <p:sp>
        <p:nvSpPr>
          <p:cNvPr id="181" name="Google Shape;181;p29"/>
          <p:cNvSpPr txBox="1"/>
          <p:nvPr/>
        </p:nvSpPr>
        <p:spPr>
          <a:xfrm>
            <a:off x="6440800" y="1118700"/>
            <a:ext cx="3000000" cy="72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a:solidFill>
                  <a:schemeClr val="dk1"/>
                </a:solidFill>
                <a:highlight>
                  <a:schemeClr val="lt1"/>
                </a:highlight>
              </a:rPr>
              <a:t>*Su-Ao Port </a:t>
            </a:r>
            <a:endParaRPr sz="3000"/>
          </a:p>
        </p:txBody>
      </p:sp>
      <p:sp>
        <p:nvSpPr>
          <p:cNvPr id="182" name="Google Shape;182;p29"/>
          <p:cNvSpPr txBox="1"/>
          <p:nvPr/>
        </p:nvSpPr>
        <p:spPr>
          <a:xfrm>
            <a:off x="6391000" y="2051525"/>
            <a:ext cx="3000000" cy="41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300">
                <a:solidFill>
                  <a:schemeClr val="dk1"/>
                </a:solidFill>
                <a:highlight>
                  <a:schemeClr val="lt1"/>
                </a:highlight>
              </a:rPr>
              <a:t>*North-Link Line Railway</a:t>
            </a:r>
            <a:r>
              <a:rPr lang="en" sz="3100">
                <a:solidFill>
                  <a:schemeClr val="dk1"/>
                </a:solidFill>
                <a:highlight>
                  <a:schemeClr val="lt1"/>
                </a:highlight>
              </a:rPr>
              <a:t> </a:t>
            </a:r>
            <a:endParaRPr sz="3300"/>
          </a:p>
        </p:txBody>
      </p:sp>
      <p:sp>
        <p:nvSpPr>
          <p:cNvPr id="2" name="Rectangle 1"/>
          <p:cNvSpPr/>
          <p:nvPr/>
        </p:nvSpPr>
        <p:spPr>
          <a:xfrm>
            <a:off x="6391000" y="4631484"/>
            <a:ext cx="2954655" cy="410882"/>
          </a:xfrm>
          <a:prstGeom prst="rect">
            <a:avLst/>
          </a:prstGeom>
        </p:spPr>
        <p:txBody>
          <a:bodyPr wrap="none">
            <a:spAutoFit/>
          </a:bodyPr>
          <a:lstStyle/>
          <a:p>
            <a:pPr lvl="0">
              <a:lnSpc>
                <a:spcPct val="115000"/>
              </a:lnSpc>
            </a:pPr>
            <a:r>
              <a:rPr lang="en-US" sz="1800" dirty="0">
                <a:solidFill>
                  <a:schemeClr val="dk1"/>
                </a:solidFill>
                <a:highlight>
                  <a:schemeClr val="lt1"/>
                </a:highlight>
              </a:rPr>
              <a:t>*</a:t>
            </a:r>
            <a:r>
              <a:rPr lang="en-US" dirty="0">
                <a:solidFill>
                  <a:schemeClr val="dk1"/>
                </a:solidFill>
                <a:highlight>
                  <a:schemeClr val="lt1"/>
                </a:highlight>
              </a:rPr>
              <a:t>Pictures are from Google images</a:t>
            </a:r>
            <a:r>
              <a:rPr lang="en-US" sz="1800" dirty="0">
                <a:solidFill>
                  <a:schemeClr val="dk1"/>
                </a:solidFill>
                <a:highlight>
                  <a:schemeClr val="lt1"/>
                </a:highlight>
              </a:rPr>
              <a:t> </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0"/>
          <p:cNvPicPr preferRelativeResize="0"/>
          <p:nvPr/>
        </p:nvPicPr>
        <p:blipFill>
          <a:blip r:embed="rId3">
            <a:alphaModFix/>
          </a:blip>
          <a:stretch>
            <a:fillRect/>
          </a:stretch>
        </p:blipFill>
        <p:spPr>
          <a:xfrm>
            <a:off x="4238926" y="1071697"/>
            <a:ext cx="4905075" cy="3534378"/>
          </a:xfrm>
          <a:prstGeom prst="rect">
            <a:avLst/>
          </a:prstGeom>
          <a:noFill/>
          <a:ln>
            <a:noFill/>
          </a:ln>
        </p:spPr>
      </p:pic>
      <p:pic>
        <p:nvPicPr>
          <p:cNvPr id="188" name="Google Shape;188;p30"/>
          <p:cNvPicPr preferRelativeResize="0"/>
          <p:nvPr/>
        </p:nvPicPr>
        <p:blipFill>
          <a:blip r:embed="rId4">
            <a:alphaModFix/>
          </a:blip>
          <a:stretch>
            <a:fillRect/>
          </a:stretch>
        </p:blipFill>
        <p:spPr>
          <a:xfrm>
            <a:off x="0" y="0"/>
            <a:ext cx="4238926" cy="3438514"/>
          </a:xfrm>
          <a:prstGeom prst="rect">
            <a:avLst/>
          </a:prstGeom>
          <a:noFill/>
          <a:ln>
            <a:noFill/>
          </a:ln>
        </p:spPr>
      </p:pic>
      <p:sp>
        <p:nvSpPr>
          <p:cNvPr id="2" name="Rectangle 1"/>
          <p:cNvSpPr/>
          <p:nvPr/>
        </p:nvSpPr>
        <p:spPr>
          <a:xfrm>
            <a:off x="0" y="4606075"/>
            <a:ext cx="2954655" cy="410882"/>
          </a:xfrm>
          <a:prstGeom prst="rect">
            <a:avLst/>
          </a:prstGeom>
        </p:spPr>
        <p:txBody>
          <a:bodyPr wrap="none">
            <a:spAutoFit/>
          </a:bodyPr>
          <a:lstStyle/>
          <a:p>
            <a:pPr lvl="0">
              <a:lnSpc>
                <a:spcPct val="115000"/>
              </a:lnSpc>
            </a:pPr>
            <a:r>
              <a:rPr lang="en-US" sz="1800" dirty="0">
                <a:solidFill>
                  <a:schemeClr val="dk1"/>
                </a:solidFill>
                <a:highlight>
                  <a:schemeClr val="lt1"/>
                </a:highlight>
              </a:rPr>
              <a:t>*</a:t>
            </a:r>
            <a:r>
              <a:rPr lang="en-US" dirty="0">
                <a:solidFill>
                  <a:schemeClr val="dk1"/>
                </a:solidFill>
                <a:highlight>
                  <a:schemeClr val="lt1"/>
                </a:highlight>
              </a:rPr>
              <a:t>Pictures are from Google images</a:t>
            </a:r>
            <a:r>
              <a:rPr lang="en-US" sz="1800" dirty="0">
                <a:solidFill>
                  <a:schemeClr val="dk1"/>
                </a:solidFill>
                <a:highlight>
                  <a:schemeClr val="lt1"/>
                </a:highlight>
              </a:rPr>
              <a:t> </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1"/>
          <p:cNvPicPr preferRelativeResize="0"/>
          <p:nvPr/>
        </p:nvPicPr>
        <p:blipFill>
          <a:blip r:embed="rId3">
            <a:alphaModFix/>
          </a:blip>
          <a:stretch>
            <a:fillRect/>
          </a:stretch>
        </p:blipFill>
        <p:spPr>
          <a:xfrm>
            <a:off x="0" y="-1197890"/>
            <a:ext cx="9144001" cy="6341390"/>
          </a:xfrm>
          <a:prstGeom prst="rect">
            <a:avLst/>
          </a:prstGeom>
          <a:noFill/>
          <a:ln>
            <a:noFill/>
          </a:ln>
        </p:spPr>
      </p:pic>
      <p:sp>
        <p:nvSpPr>
          <p:cNvPr id="2" name="Rectangle 1"/>
          <p:cNvSpPr/>
          <p:nvPr/>
        </p:nvSpPr>
        <p:spPr>
          <a:xfrm>
            <a:off x="0" y="524066"/>
            <a:ext cx="2954655" cy="410882"/>
          </a:xfrm>
          <a:prstGeom prst="rect">
            <a:avLst/>
          </a:prstGeom>
        </p:spPr>
        <p:txBody>
          <a:bodyPr wrap="none">
            <a:spAutoFit/>
          </a:bodyPr>
          <a:lstStyle/>
          <a:p>
            <a:pPr lvl="0">
              <a:lnSpc>
                <a:spcPct val="115000"/>
              </a:lnSpc>
            </a:pPr>
            <a:r>
              <a:rPr lang="en-US" sz="1800" dirty="0">
                <a:solidFill>
                  <a:schemeClr val="dk1"/>
                </a:solidFill>
                <a:highlight>
                  <a:schemeClr val="lt1"/>
                </a:highlight>
              </a:rPr>
              <a:t>*</a:t>
            </a:r>
            <a:r>
              <a:rPr lang="en-US" dirty="0">
                <a:solidFill>
                  <a:schemeClr val="dk1"/>
                </a:solidFill>
                <a:highlight>
                  <a:schemeClr val="lt1"/>
                </a:highlight>
              </a:rPr>
              <a:t>Pictures are from Google images</a:t>
            </a:r>
            <a:r>
              <a:rPr lang="en-US" sz="1800" dirty="0">
                <a:solidFill>
                  <a:schemeClr val="dk1"/>
                </a:solidFill>
                <a:highlight>
                  <a:schemeClr val="lt1"/>
                </a:highlight>
              </a:rPr>
              <a:t> </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51" y="4560182"/>
            <a:ext cx="5635375" cy="307777"/>
          </a:xfrm>
          <a:prstGeom prst="rect">
            <a:avLst/>
          </a:prstGeom>
        </p:spPr>
        <p:txBody>
          <a:bodyPr wrap="square">
            <a:spAutoFit/>
          </a:bodyPr>
          <a:lstStyle/>
          <a:p>
            <a:r>
              <a:rPr lang="en-US" dirty="0" smtClean="0">
                <a:hlinkClick r:id="rId2"/>
              </a:rPr>
              <a:t>Resource: https</a:t>
            </a:r>
            <a:r>
              <a:rPr lang="en-US" dirty="0">
                <a:hlinkClick r:id="rId2"/>
              </a:rPr>
              <a:t>://www.ncbi.nlm.nih.gov/pmc/articles/PMC3960712/</a:t>
            </a:r>
            <a:endParaRPr lang="en-US" dirty="0"/>
          </a:p>
        </p:txBody>
      </p:sp>
      <p:sp>
        <p:nvSpPr>
          <p:cNvPr id="3" name="Rectangle 2"/>
          <p:cNvSpPr/>
          <p:nvPr/>
        </p:nvSpPr>
        <p:spPr>
          <a:xfrm>
            <a:off x="205482" y="158977"/>
            <a:ext cx="9061808" cy="3970318"/>
          </a:xfrm>
          <a:prstGeom prst="rect">
            <a:avLst/>
          </a:prstGeom>
        </p:spPr>
        <p:txBody>
          <a:bodyPr wrap="square">
            <a:spAutoFit/>
          </a:bodyPr>
          <a:lstStyle/>
          <a:p>
            <a:r>
              <a:rPr lang="en-US" sz="4000" dirty="0" smtClean="0">
                <a:solidFill>
                  <a:srgbClr val="724128"/>
                </a:solidFill>
                <a:latin typeface="arial" panose="020B0604020202020204" pitchFamily="34" charset="0"/>
              </a:rPr>
              <a:t>Taiwan Healthcare System</a:t>
            </a:r>
          </a:p>
          <a:p>
            <a:endParaRPr lang="en-US" sz="2000" dirty="0">
              <a:solidFill>
                <a:srgbClr val="724128"/>
              </a:solidFill>
              <a:latin typeface="arial" panose="020B0604020202020204" pitchFamily="34" charset="0"/>
            </a:endParaRPr>
          </a:p>
          <a:p>
            <a:r>
              <a:rPr lang="en-US" sz="2400" b="1" dirty="0" smtClean="0">
                <a:latin typeface="Times New Roman" panose="02020603050405020304" pitchFamily="18" charset="0"/>
              </a:rPr>
              <a:t>*Taiwan started a national “health for all” system in </a:t>
            </a:r>
            <a:r>
              <a:rPr lang="en-US" sz="2400" b="1" dirty="0">
                <a:latin typeface="Times New Roman" panose="02020603050405020304" pitchFamily="18" charset="0"/>
              </a:rPr>
              <a:t>1995</a:t>
            </a:r>
            <a:r>
              <a:rPr lang="en-US" sz="2400" b="1" dirty="0" smtClean="0">
                <a:latin typeface="Times New Roman" panose="02020603050405020304" pitchFamily="18" charset="0"/>
              </a:rPr>
              <a:t>.</a:t>
            </a:r>
          </a:p>
          <a:p>
            <a:endParaRPr lang="en-US" sz="2400" b="1" dirty="0">
              <a:latin typeface="Times New Roman" panose="02020603050405020304" pitchFamily="18" charset="0"/>
            </a:endParaRPr>
          </a:p>
          <a:p>
            <a:r>
              <a:rPr lang="en-US" sz="2400" b="1" dirty="0" smtClean="0">
                <a:latin typeface="Times New Roman" panose="02020603050405020304" pitchFamily="18" charset="0"/>
              </a:rPr>
              <a:t>*Pros: the </a:t>
            </a:r>
            <a:r>
              <a:rPr lang="en-US" sz="2400" b="1" dirty="0">
                <a:latin typeface="Times New Roman" panose="02020603050405020304" pitchFamily="18" charset="0"/>
              </a:rPr>
              <a:t>system </a:t>
            </a:r>
            <a:r>
              <a:rPr lang="en-US" sz="2400" b="1" dirty="0" smtClean="0">
                <a:latin typeface="Times New Roman" panose="02020603050405020304" pitchFamily="18" charset="0"/>
              </a:rPr>
              <a:t>provides </a:t>
            </a:r>
            <a:r>
              <a:rPr lang="en-US" sz="2400" b="1" dirty="0">
                <a:latin typeface="Times New Roman" panose="02020603050405020304" pitchFamily="18" charset="0"/>
              </a:rPr>
              <a:t>good accessibility, comprehensive </a:t>
            </a:r>
            <a:r>
              <a:rPr lang="en-US" sz="2400" b="1" dirty="0" smtClean="0">
                <a:latin typeface="Times New Roman" panose="02020603050405020304" pitchFamily="18" charset="0"/>
              </a:rPr>
              <a:t> </a:t>
            </a:r>
          </a:p>
          <a:p>
            <a:r>
              <a:rPr lang="en-US" sz="2400" b="1" dirty="0">
                <a:latin typeface="Times New Roman" panose="02020603050405020304" pitchFamily="18" charset="0"/>
              </a:rPr>
              <a:t> </a:t>
            </a:r>
            <a:r>
              <a:rPr lang="en-US" sz="2400" b="1" dirty="0" smtClean="0">
                <a:latin typeface="Times New Roman" panose="02020603050405020304" pitchFamily="18" charset="0"/>
              </a:rPr>
              <a:t>           population coverage</a:t>
            </a:r>
            <a:r>
              <a:rPr lang="en-US" sz="2400" b="1" dirty="0">
                <a:latin typeface="Times New Roman" panose="02020603050405020304" pitchFamily="18" charset="0"/>
              </a:rPr>
              <a:t>, short waiting times, low cost, </a:t>
            </a:r>
            <a:r>
              <a:rPr lang="en-US" sz="2400" b="1" dirty="0" smtClean="0">
                <a:latin typeface="Times New Roman" panose="02020603050405020304" pitchFamily="18" charset="0"/>
              </a:rPr>
              <a:t>and</a:t>
            </a:r>
          </a:p>
          <a:p>
            <a:r>
              <a:rPr lang="en-US" sz="2400" b="1" dirty="0">
                <a:latin typeface="Times New Roman" panose="02020603050405020304" pitchFamily="18" charset="0"/>
              </a:rPr>
              <a:t> </a:t>
            </a:r>
            <a:r>
              <a:rPr lang="en-US" sz="2400" b="1" dirty="0" smtClean="0">
                <a:latin typeface="Times New Roman" panose="02020603050405020304" pitchFamily="18" charset="0"/>
              </a:rPr>
              <a:t>           national </a:t>
            </a:r>
            <a:r>
              <a:rPr lang="en-US" sz="2400" b="1" dirty="0">
                <a:latin typeface="Times New Roman" panose="02020603050405020304" pitchFamily="18" charset="0"/>
              </a:rPr>
              <a:t>data </a:t>
            </a:r>
            <a:r>
              <a:rPr lang="en-US" sz="2400" b="1" dirty="0" smtClean="0">
                <a:latin typeface="Times New Roman" panose="02020603050405020304" pitchFamily="18" charset="0"/>
              </a:rPr>
              <a:t>collection systems </a:t>
            </a:r>
            <a:r>
              <a:rPr lang="en-US" sz="2400" b="1" dirty="0">
                <a:latin typeface="Times New Roman" panose="02020603050405020304" pitchFamily="18" charset="0"/>
              </a:rPr>
              <a:t>for planning and research</a:t>
            </a:r>
            <a:r>
              <a:rPr lang="en-US" sz="2400" b="1" dirty="0" smtClean="0">
                <a:latin typeface="Times New Roman" panose="02020603050405020304" pitchFamily="18" charset="0"/>
              </a:rPr>
              <a:t>.</a:t>
            </a:r>
          </a:p>
          <a:p>
            <a:endParaRPr lang="en-US" sz="2400" b="1" dirty="0">
              <a:latin typeface="Times New Roman" panose="02020603050405020304" pitchFamily="18" charset="0"/>
            </a:endParaRPr>
          </a:p>
          <a:p>
            <a:r>
              <a:rPr lang="en-US" sz="2400" b="1" dirty="0" smtClean="0">
                <a:latin typeface="Times New Roman" panose="02020603050405020304" pitchFamily="18" charset="0"/>
              </a:rPr>
              <a:t>*Cons: </a:t>
            </a:r>
            <a:r>
              <a:rPr lang="en-US" sz="2400" b="1" dirty="0">
                <a:latin typeface="Times New Roman" panose="02020603050405020304" pitchFamily="18" charset="0"/>
              </a:rPr>
              <a:t>short </a:t>
            </a:r>
            <a:r>
              <a:rPr lang="en-US" sz="2400" b="1" dirty="0" smtClean="0">
                <a:latin typeface="Times New Roman" panose="02020603050405020304" pitchFamily="18" charset="0"/>
              </a:rPr>
              <a:t>consultation </a:t>
            </a:r>
            <a:r>
              <a:rPr lang="en-US" sz="2400" b="1" dirty="0">
                <a:latin typeface="Times New Roman" panose="02020603050405020304" pitchFamily="18" charset="0"/>
              </a:rPr>
              <a:t>time and poor gatekeeping of </a:t>
            </a:r>
            <a:r>
              <a:rPr lang="en-US" sz="2400" b="1" dirty="0" smtClean="0">
                <a:latin typeface="Times New Roman" panose="02020603050405020304" pitchFamily="18" charset="0"/>
              </a:rPr>
              <a:t>specialist</a:t>
            </a:r>
          </a:p>
          <a:p>
            <a:r>
              <a:rPr lang="en-US" sz="2400" b="1" dirty="0">
                <a:latin typeface="Times New Roman" panose="02020603050405020304" pitchFamily="18" charset="0"/>
              </a:rPr>
              <a:t> </a:t>
            </a:r>
            <a:r>
              <a:rPr lang="en-US" sz="2400" b="1" dirty="0" smtClean="0">
                <a:latin typeface="Times New Roman" panose="02020603050405020304" pitchFamily="18" charset="0"/>
              </a:rPr>
              <a:t>            </a:t>
            </a:r>
            <a:r>
              <a:rPr lang="en-US" sz="2400" b="1" dirty="0">
                <a:latin typeface="Times New Roman" panose="02020603050405020304" pitchFamily="18" charset="0"/>
              </a:rPr>
              <a:t>services</a:t>
            </a:r>
            <a:r>
              <a:rPr lang="en-US" sz="2400" b="1" dirty="0" smtClean="0">
                <a:latin typeface="Times New Roman" panose="02020603050405020304" pitchFamily="18" charset="0"/>
              </a:rPr>
              <a:t>.</a:t>
            </a:r>
            <a:endParaRPr lang="en-US" sz="2400" b="1" dirty="0">
              <a:latin typeface="Times New Roman" panose="02020603050405020304" pitchFamily="18" charset="0"/>
            </a:endParaRPr>
          </a:p>
        </p:txBody>
      </p:sp>
    </p:spTree>
    <p:extLst>
      <p:ext uri="{BB962C8B-B14F-4D97-AF65-F5344CB8AC3E}">
        <p14:creationId xmlns:p14="http://schemas.microsoft.com/office/powerpoint/2010/main" val="266917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828" y="0"/>
            <a:ext cx="8489171" cy="3231654"/>
          </a:xfrm>
          <a:prstGeom prst="rect">
            <a:avLst/>
          </a:prstGeom>
        </p:spPr>
        <p:txBody>
          <a:bodyPr wrap="square">
            <a:spAutoFit/>
          </a:bodyPr>
          <a:lstStyle/>
          <a:p>
            <a:r>
              <a:rPr lang="en-US" sz="4000" b="1" dirty="0" smtClean="0">
                <a:solidFill>
                  <a:srgbClr val="724128"/>
                </a:solidFill>
                <a:latin typeface="arial" panose="020B0604020202020204" pitchFamily="34" charset="0"/>
              </a:rPr>
              <a:t>How Taiwan fights COVID </a:t>
            </a:r>
          </a:p>
          <a:p>
            <a:endParaRPr lang="en-US" sz="2800" b="1" dirty="0" smtClean="0">
              <a:solidFill>
                <a:srgbClr val="724128"/>
              </a:solidFill>
              <a:latin typeface="arial" panose="020B0604020202020204" pitchFamily="34" charset="0"/>
            </a:endParaRPr>
          </a:p>
          <a:p>
            <a:r>
              <a:rPr lang="en-US" sz="3200" b="1" dirty="0" smtClean="0">
                <a:solidFill>
                  <a:srgbClr val="724128"/>
                </a:solidFill>
                <a:latin typeface="arial" panose="020B0604020202020204" pitchFamily="34" charset="0"/>
              </a:rPr>
              <a:t>*</a:t>
            </a:r>
            <a:r>
              <a:rPr lang="en-US" sz="1800" b="1" dirty="0" smtClean="0">
                <a:solidFill>
                  <a:srgbClr val="724128"/>
                </a:solidFill>
                <a:latin typeface="arial" panose="020B0604020202020204" pitchFamily="34" charset="0"/>
              </a:rPr>
              <a:t>Please watch this video: </a:t>
            </a:r>
            <a:r>
              <a:rPr lang="en-US" sz="1800" dirty="0">
                <a:hlinkClick r:id="rId2"/>
              </a:rPr>
              <a:t>https://</a:t>
            </a:r>
            <a:r>
              <a:rPr lang="en-US" sz="1800" dirty="0" smtClean="0">
                <a:hlinkClick r:id="rId2"/>
              </a:rPr>
              <a:t>www.youtube.com/watch?v=XjqD_9ScTlA</a:t>
            </a:r>
            <a:endParaRPr lang="en-US" sz="1800" dirty="0" smtClean="0"/>
          </a:p>
          <a:p>
            <a:endParaRPr lang="en-US" sz="1800" dirty="0"/>
          </a:p>
          <a:p>
            <a:r>
              <a:rPr lang="en-US" sz="3200" b="1" dirty="0">
                <a:solidFill>
                  <a:srgbClr val="724128"/>
                </a:solidFill>
                <a:latin typeface="arial" panose="020B0604020202020204" pitchFamily="34" charset="0"/>
              </a:rPr>
              <a:t>*</a:t>
            </a:r>
            <a:r>
              <a:rPr lang="en-US" sz="1800" b="1" dirty="0">
                <a:solidFill>
                  <a:srgbClr val="724128"/>
                </a:solidFill>
                <a:latin typeface="arial" panose="020B0604020202020204" pitchFamily="34" charset="0"/>
              </a:rPr>
              <a:t>Please watch this video</a:t>
            </a:r>
            <a:r>
              <a:rPr lang="en-US" sz="1800" b="1" dirty="0" smtClean="0">
                <a:solidFill>
                  <a:srgbClr val="724128"/>
                </a:solidFill>
                <a:latin typeface="arial" panose="020B0604020202020204" pitchFamily="34" charset="0"/>
              </a:rPr>
              <a:t>:</a:t>
            </a:r>
            <a:r>
              <a:rPr lang="en-US" sz="1800" dirty="0" smtClean="0"/>
              <a:t> </a:t>
            </a:r>
            <a:r>
              <a:rPr lang="en-US" sz="1800" dirty="0">
                <a:hlinkClick r:id="rId3"/>
              </a:rPr>
              <a:t>https://www.youtube.com/watch?v=wmK9Bt1xcnY</a:t>
            </a:r>
            <a:endParaRPr lang="en-US" sz="1800" dirty="0" smtClean="0"/>
          </a:p>
          <a:p>
            <a:endParaRPr lang="en-US" sz="1800" dirty="0"/>
          </a:p>
          <a:p>
            <a:endParaRPr lang="en-US" sz="1800" dirty="0"/>
          </a:p>
          <a:p>
            <a:r>
              <a:rPr lang="en-US" sz="1800" b="1" dirty="0" smtClean="0">
                <a:solidFill>
                  <a:srgbClr val="724128"/>
                </a:solidFill>
                <a:latin typeface="arial" panose="020B0604020202020204" pitchFamily="34" charset="0"/>
              </a:rPr>
              <a:t> </a:t>
            </a:r>
            <a:endParaRPr lang="en-US" sz="1800" b="1" dirty="0">
              <a:solidFill>
                <a:srgbClr val="724128"/>
              </a:solidFill>
              <a:latin typeface="arial" panose="020B0604020202020204" pitchFamily="34" charset="0"/>
            </a:endParaRPr>
          </a:p>
        </p:txBody>
      </p:sp>
    </p:spTree>
    <p:extLst>
      <p:ext uri="{BB962C8B-B14F-4D97-AF65-F5344CB8AC3E}">
        <p14:creationId xmlns:p14="http://schemas.microsoft.com/office/powerpoint/2010/main" val="89549273"/>
      </p:ext>
    </p:extLst>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398</Words>
  <Application>Microsoft Office PowerPoint</Application>
  <PresentationFormat>On-screen Show (16:9)</PresentationFormat>
  <Paragraphs>47</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vt:lpstr>
      <vt:lpstr>Times New Roman</vt:lpstr>
      <vt:lpstr>Old Standard TT</vt:lpstr>
      <vt:lpstr>Paperback</vt:lpstr>
      <vt:lpstr>Chiang Kai-Shek (Jiang Jieshi) and His Family in Taiwan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Chinese History</dc:title>
  <dc:creator>Teacher</dc:creator>
  <cp:lastModifiedBy>Windows User</cp:lastModifiedBy>
  <cp:revision>15</cp:revision>
  <dcterms:modified xsi:type="dcterms:W3CDTF">2020-08-03T05:15:40Z</dcterms:modified>
</cp:coreProperties>
</file>